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2"/>
    <p:sldId id="290" r:id="rId3"/>
    <p:sldId id="318" r:id="rId4"/>
    <p:sldId id="431" r:id="rId5"/>
    <p:sldId id="325" r:id="rId6"/>
    <p:sldId id="433" r:id="rId7"/>
    <p:sldId id="428" r:id="rId8"/>
    <p:sldId id="437" r:id="rId9"/>
    <p:sldId id="436" r:id="rId10"/>
    <p:sldId id="443" r:id="rId11"/>
    <p:sldId id="306" r:id="rId12"/>
    <p:sldId id="441" r:id="rId13"/>
    <p:sldId id="442" r:id="rId14"/>
    <p:sldId id="444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>
      <p:cViewPr varScale="1">
        <p:scale>
          <a:sx n="60" d="100"/>
          <a:sy n="60" d="100"/>
        </p:scale>
        <p:origin x="1060" y="52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11-09T11:34:16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21925 16387 0,'0'-18'47,"0"0"-16,0-17-15,0-71 0,-17 71-1,-36-53 1,35 70-16,-53-53 15,-17 36 1,71 18-16,-36-19 16,-18 1-1,-35-18 1,-17 35 0,-18-17-1,-89 18 1,89 17-1,35 0 1,-17 0 0,88 0-16,-71 0 31,-53 0-15,-53 0-1,-17 0 1,35 0-1,35-18 1,124 18-16,-124 0 16,1 0-1,52 0 1,35 0 0,54 0-1,-1 0 32,0 0-47,-88 35 31,71 0-15</inkml:trace>
  <inkml:trace contextRef="#ctx0" brushRef="#br0" timeOffset="3524.93">21872 16245 0,'-17'0'485,"17"-17"-392,0-1-61,17-17-17,1 17 1,0-17-1,-1 0 1,36-1 0,0 19-1,-18 17 1,-35-18 15,18 18-15,17-18-1,-17 18 1,52-35 0,-17 18-1,-35 17 1,52-36 0,-52 36 15,0 0-16,17-17-15,53 17 16,18 0 0,-35-36-1,-1 36 1,-52 0 46,17-17-62,-17 17 16,17 0 0,18 0-1,-18 0 1,53 0 0,-35 0-1,88 0 1,-17 0-1,-18 0 1,17 0 0,18 0-1,-70 0 1,-53 17-16,34-17 16,-34 0-1,0 0 16,-1 18-15,19-18-16,34 0 31,-52 0-31,35 35 0,0-35 32,35 36-17,-71-36-15,19 0 16,-1 17-1,18 1 1,-35-1 0,17 1 46,-17 0-46,-1-1-1,1 1-15,-1 0 16,1 17 0,17 0-1,-35-17 1,18 35 15,-18-18 0,0 0-15,0-17 0,0 0-16,0 17 15,0-17 1,0-1 15,0 18-15,0-17-1,0 17 1,0-17 0,0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用于对话情绪识别的有向无环图神经网络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273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36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26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84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37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768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92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54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customXml" Target="../ink/ink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44202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644" y="1567856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Directed Acyclic Graph Network for Conversational Emotion Recognition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254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894596" y="5204068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ACL-2021)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68381" y="600774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01D200-4EA7-4A4D-A3B8-5C77CFE63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64" r="2255"/>
          <a:stretch/>
        </p:blipFill>
        <p:spPr>
          <a:xfrm>
            <a:off x="1226280" y="2859369"/>
            <a:ext cx="10044983" cy="181834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49814C7-6792-4A7B-B6FE-51EDCB8F4BA5}"/>
              </a:ext>
            </a:extLst>
          </p:cNvPr>
          <p:cNvSpPr txBox="1"/>
          <p:nvPr/>
        </p:nvSpPr>
        <p:spPr>
          <a:xfrm>
            <a:off x="1810723" y="4778233"/>
            <a:ext cx="8690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https://github.com/shenwzh3/DAG-ERC</a:t>
            </a:r>
          </a:p>
          <a:p>
            <a:pPr algn="ctr"/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"/>
    </mc:Choice>
    <mc:Fallback xmlns="">
      <p:transition spd="slow" advTm="25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AAAD31-D999-4B05-8A9F-EBF5C8A72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6"/>
          <a:stretch/>
        </p:blipFill>
        <p:spPr>
          <a:xfrm>
            <a:off x="0" y="1714500"/>
            <a:ext cx="6869398" cy="30479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2B65CC-A89E-4345-9391-2A2AF98FF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20" y="2036257"/>
            <a:ext cx="5596952" cy="40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29EBA4-2975-4DE9-AC0F-B99AB0DC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2"/>
          <a:stretch/>
        </p:blipFill>
        <p:spPr>
          <a:xfrm>
            <a:off x="2513330" y="1668780"/>
            <a:ext cx="7212839" cy="4147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1760FA-E70B-4174-AA80-618CDB13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65" y="1490980"/>
            <a:ext cx="8374631" cy="43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1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AEA00A-618D-423D-8978-41E2AB7D7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" t="5330"/>
          <a:stretch/>
        </p:blipFill>
        <p:spPr>
          <a:xfrm>
            <a:off x="2907663" y="1384300"/>
            <a:ext cx="6376674" cy="53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A15937-8531-4D6D-9CDF-3001FD4D8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95819"/>
            <a:ext cx="9082617" cy="43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6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1" name="文本框 21"/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EB0C8AF-F17D-4D90-98B2-976C8F643A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1E9349-FA52-4B4C-96DB-969067C57E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2AFF7BE2-7DB7-46C2-93E9-2AF423D5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æ¥çæºå¾å">
            <a:extLst>
              <a:ext uri="{FF2B5EF4-FFF2-40B4-BE49-F238E27FC236}">
                <a16:creationId xmlns:a16="http://schemas.microsoft.com/office/drawing/2014/main" id="{98E8F47F-9C43-4EC1-8565-ECB3C108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æ¥çæºå¾å">
            <a:extLst>
              <a:ext uri="{FF2B5EF4-FFF2-40B4-BE49-F238E27FC236}">
                <a16:creationId xmlns:a16="http://schemas.microsoft.com/office/drawing/2014/main" id="{2EA03FC4-0CAC-451D-8A7F-C32634EF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52291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>
              <a:lnSpc>
                <a:spcPts val="3500"/>
              </a:lnSpc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    Utterance-level emotion recognition in conversation (ERC) is an emerging task that aims to identify the emotion of each utterance in a conversation. </a:t>
            </a:r>
          </a:p>
          <a:p>
            <a:pPr>
              <a:lnSpc>
                <a:spcPts val="3500"/>
              </a:lnSpc>
            </a:pPr>
            <a:endParaRPr lang="en-US" sz="28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   In this paper, we propose a method to model the conversation context in the form of DAG.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(1)we propose a new way to build a DAG from the conversation with constraints on speaker identity and positional relations.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(2)inspired by DAGNN (</a:t>
            </a:r>
            <a:r>
              <a:rPr lang="en-US" sz="2800" dirty="0" err="1">
                <a:latin typeface="Times New Roman Regular" panose="02020603050405020304" charset="0"/>
                <a:cs typeface="Times New Roman Regular" panose="02020603050405020304" charset="0"/>
              </a:rPr>
              <a:t>Thost</a:t>
            </a: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and Chen, 2021), we propose a directed acyclic graph neural network for ERC, namely DAG-ERC.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Improvements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4171" y="1545574"/>
            <a:ext cx="11150058" cy="40031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>
              <a:lnSpc>
                <a:spcPts val="3500"/>
              </a:lnSpc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     Our DAG-ERC has two improvements over DAGNN: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a relation-aware feature transformation to gather information based on speaker identity.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800" dirty="0">
                <a:latin typeface="Times New Roman Regular" panose="02020603050405020304" charset="0"/>
                <a:cs typeface="Times New Roman Regular" panose="02020603050405020304" charset="0"/>
              </a:rPr>
              <a:t>a contextual information unit to enhance the information of historical context.</a:t>
            </a:r>
          </a:p>
        </p:txBody>
      </p:sp>
    </p:spTree>
    <p:extLst>
      <p:ext uri="{BB962C8B-B14F-4D97-AF65-F5344CB8AC3E}">
        <p14:creationId xmlns:p14="http://schemas.microsoft.com/office/powerpoint/2010/main" val="320601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876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0AA76D-9EC8-4C97-A042-D217C847D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5" b="2405"/>
          <a:stretch/>
        </p:blipFill>
        <p:spPr>
          <a:xfrm>
            <a:off x="3060700" y="1141714"/>
            <a:ext cx="5892800" cy="54928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E2F7D-A07D-430C-ADD2-2D7C4FA37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33"/>
          <a:stretch/>
        </p:blipFill>
        <p:spPr>
          <a:xfrm>
            <a:off x="697886" y="1413626"/>
            <a:ext cx="2701607" cy="6120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08A376-95FA-4BDE-8FC8-B2BDA71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4" y="2098658"/>
            <a:ext cx="4056209" cy="4326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F39877-9E3F-44D8-A082-26EA15D18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30"/>
          <a:stretch/>
        </p:blipFill>
        <p:spPr>
          <a:xfrm>
            <a:off x="1552726" y="2783009"/>
            <a:ext cx="1185912" cy="4198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30FBFAE-996E-4FE9-A247-890B545E1D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05"/>
          <a:stretch/>
        </p:blipFill>
        <p:spPr>
          <a:xfrm>
            <a:off x="2935414" y="2725310"/>
            <a:ext cx="1637995" cy="447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CF03A1-1DF5-496E-B36C-39B8273B35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99" t="13801"/>
          <a:stretch/>
        </p:blipFill>
        <p:spPr>
          <a:xfrm>
            <a:off x="892990" y="3968345"/>
            <a:ext cx="2311400" cy="4829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E76FCD3-8478-4459-ABBD-33ACA95AB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99" y="4583536"/>
            <a:ext cx="3139054" cy="5121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D3F0990-7167-4CAD-ABD5-81E45589A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44" y="5283124"/>
            <a:ext cx="2857894" cy="6195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F541832-AAEF-4FFB-B23C-32C7157C4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543" y="5325057"/>
            <a:ext cx="1356121" cy="44631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069F0A9-20D4-4FEE-BA7E-7065D376B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1756"/>
          <a:stretch/>
        </p:blipFill>
        <p:spPr>
          <a:xfrm>
            <a:off x="3929173" y="5958803"/>
            <a:ext cx="1230571" cy="35191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238E86B-8035-4350-9859-C14E9D1D4D75}"/>
              </a:ext>
            </a:extLst>
          </p:cNvPr>
          <p:cNvSpPr txBox="1"/>
          <p:nvPr/>
        </p:nvSpPr>
        <p:spPr>
          <a:xfrm>
            <a:off x="831557" y="915489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Problem Definition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BCAD70-869E-4F1D-B2EB-CA845EE2A7E3}"/>
              </a:ext>
            </a:extLst>
          </p:cNvPr>
          <p:cNvSpPr txBox="1"/>
          <p:nvPr/>
        </p:nvSpPr>
        <p:spPr>
          <a:xfrm>
            <a:off x="892990" y="3393067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Design a DAG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C227E47-AAC1-4DB2-A32D-9689DEC8DE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3788" y="1849480"/>
            <a:ext cx="5121207" cy="52322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CA4E98A-B868-487A-B429-D4EC3769AF7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122"/>
          <a:stretch/>
        </p:blipFill>
        <p:spPr>
          <a:xfrm>
            <a:off x="5618849" y="2918399"/>
            <a:ext cx="6129934" cy="42664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1BD67DE-C63E-465D-B46F-C717C860762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2735"/>
          <a:stretch/>
        </p:blipFill>
        <p:spPr>
          <a:xfrm>
            <a:off x="6561705" y="3532802"/>
            <a:ext cx="5279575" cy="48631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4B5CA9-32DF-481D-926C-C3BB4E4E2D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3788" y="4311280"/>
            <a:ext cx="6576573" cy="46151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A703D26-E2D0-4067-B2D0-97F8DC3E7C0E}"/>
              </a:ext>
            </a:extLst>
          </p:cNvPr>
          <p:cNvSpPr txBox="1"/>
          <p:nvPr/>
        </p:nvSpPr>
        <p:spPr>
          <a:xfrm>
            <a:off x="6128092" y="1023831"/>
            <a:ext cx="614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Three </a:t>
            </a: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constriants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DA33D31-A9BE-4B7E-8034-97BA39CE54AB}"/>
              </a:ext>
            </a:extLst>
          </p:cNvPr>
          <p:cNvCxnSpPr>
            <a:cxnSpLocks/>
          </p:cNvCxnSpPr>
          <p:nvPr/>
        </p:nvCxnSpPr>
        <p:spPr>
          <a:xfrm>
            <a:off x="7039790" y="5902667"/>
            <a:ext cx="256141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D90127D-B389-4514-85C9-46EA5B1B37F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855" t="29561" r="11380" b="7678"/>
          <a:stretch/>
        </p:blipFill>
        <p:spPr>
          <a:xfrm>
            <a:off x="7685381" y="5955406"/>
            <a:ext cx="407955" cy="2829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C7769C-6391-4864-AFD1-3EEC5CC6B76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2778" t="11550"/>
          <a:stretch/>
        </p:blipFill>
        <p:spPr>
          <a:xfrm>
            <a:off x="8694449" y="5910381"/>
            <a:ext cx="360990" cy="3553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B7AF1F54-015D-4489-9C50-C0D094D80619}"/>
                  </a:ext>
                </a:extLst>
              </p14:cNvPr>
              <p14:cNvContentPartPr/>
              <p14:nvPr/>
            </p14:nvContentPartPr>
            <p14:xfrm>
              <a:off x="6750000" y="5664240"/>
              <a:ext cx="2095920" cy="286200"/>
            </p14:xfrm>
          </p:contentPart>
        </mc:Choice>
        <mc:Fallback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B7AF1F54-015D-4489-9C50-C0D094D806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40640" y="5654880"/>
                <a:ext cx="2114640" cy="3049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AC26A0D7-6E17-44ED-8D97-765DCDA6A1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0495" y="5169842"/>
            <a:ext cx="317017" cy="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18471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Directed Acyclic Graph Neural Network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28ACE99-6185-4C49-AC2C-4B40E59CB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0"/>
          <a:stretch/>
        </p:blipFill>
        <p:spPr>
          <a:xfrm>
            <a:off x="2098032" y="716899"/>
            <a:ext cx="7995935" cy="57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BFC428-75B4-4F2C-9C9E-E905EEDA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37" y="1188278"/>
            <a:ext cx="10524150" cy="4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3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32ED75-24F5-4424-A15C-06AFC022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9" y="1658914"/>
            <a:ext cx="5804328" cy="563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22F42E-66AD-4E6E-AD9A-FB6C3C157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10" y="2271255"/>
            <a:ext cx="4273070" cy="8315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B64B58-0BD7-49D2-9758-686430A0F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9" y="3052901"/>
            <a:ext cx="5804328" cy="6523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A86818-56FD-45F3-9F6B-AAE2E5445B63}"/>
              </a:ext>
            </a:extLst>
          </p:cNvPr>
          <p:cNvSpPr txBox="1"/>
          <p:nvPr/>
        </p:nvSpPr>
        <p:spPr>
          <a:xfrm>
            <a:off x="658019" y="1121543"/>
            <a:ext cx="614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GNN, RNN and DAGNN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C53BDB-9EBF-4B4C-A4CF-0C3165DC8854}"/>
              </a:ext>
            </a:extLst>
          </p:cNvPr>
          <p:cNvSpPr txBox="1"/>
          <p:nvPr/>
        </p:nvSpPr>
        <p:spPr>
          <a:xfrm>
            <a:off x="658019" y="3884486"/>
            <a:ext cx="614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DAG-ERC Layers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A478934-50AA-4F46-B70A-F6E410EC4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18" y="4655842"/>
            <a:ext cx="5470123" cy="7775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1C11C8-EDED-46A1-89F5-108F632E9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18" y="5374308"/>
            <a:ext cx="4709953" cy="1113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FDA9DF9-2956-481D-83B6-BCF691199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491" y="770995"/>
            <a:ext cx="4741127" cy="8382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FFA0ED0-FC09-420C-9704-B8A8A9516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0322" y="1524822"/>
            <a:ext cx="4795466" cy="8315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06324C4-B8C7-480A-9C6E-E7800694B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322" y="2271255"/>
            <a:ext cx="4669817" cy="79652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B2F7778-73EB-4EA5-88CF-0BB14A125006}"/>
              </a:ext>
            </a:extLst>
          </p:cNvPr>
          <p:cNvSpPr txBox="1"/>
          <p:nvPr/>
        </p:nvSpPr>
        <p:spPr>
          <a:xfrm>
            <a:off x="7068465" y="3041593"/>
            <a:ext cx="614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Training and Prediction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3B0A31A-387F-4382-9F1C-402321A73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7636" y="3669409"/>
            <a:ext cx="4685013" cy="202338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09FB5AD-28C3-471E-A878-EDD501AB4E0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3042"/>
          <a:stretch/>
        </p:blipFill>
        <p:spPr>
          <a:xfrm>
            <a:off x="6939762" y="5692791"/>
            <a:ext cx="4930377" cy="9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251</Words>
  <Application>Microsoft Office PowerPoint</Application>
  <PresentationFormat>宽屏</PresentationFormat>
  <Paragraphs>58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Improvements</vt:lpstr>
      <vt:lpstr>Introduction</vt:lpstr>
      <vt:lpstr>Approach</vt:lpstr>
      <vt:lpstr> Directed Acyclic Graph Neural Network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1442</cp:revision>
  <dcterms:created xsi:type="dcterms:W3CDTF">2021-09-26T06:57:09Z</dcterms:created>
  <dcterms:modified xsi:type="dcterms:W3CDTF">2021-11-09T12:45:03Z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